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70" r:id="rId3"/>
    <p:sldId id="268" r:id="rId4"/>
    <p:sldId id="269" r:id="rId5"/>
    <p:sldId id="258" r:id="rId6"/>
    <p:sldId id="259" r:id="rId7"/>
    <p:sldId id="260" r:id="rId8"/>
    <p:sldId id="261" r:id="rId9"/>
    <p:sldId id="262" r:id="rId10"/>
    <p:sldId id="263" r:id="rId11"/>
    <p:sldId id="264" r:id="rId12"/>
    <p:sldId id="265"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00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994D5E-61AA-F24E-8A8F-A8F2B1981FDE}" type="datetimeFigureOut">
              <a:rPr lang="en-US" smtClean="0"/>
              <a:t>3/14/16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753287-6F67-2A45-AB06-43A2E15EF852}" type="slidenum">
              <a:rPr lang="en-US" smtClean="0"/>
              <a:t>‹#›</a:t>
            </a:fld>
            <a:endParaRPr lang="en-US"/>
          </a:p>
        </p:txBody>
      </p:sp>
    </p:spTree>
    <p:extLst>
      <p:ext uri="{BB962C8B-B14F-4D97-AF65-F5344CB8AC3E}">
        <p14:creationId xmlns:p14="http://schemas.microsoft.com/office/powerpoint/2010/main" val="5630927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Consumer goods of all kinds proliferated, marketed by salesmen and advertisers who promoted them as ways of satisfying Americans’ psychological desires and everyday needs.  Frequently purchased on credit through new installment buying plans, they rapidly altered daily life. Telephones made communication easier. Vacuum cleaners, washing machines, and refrigerators transformed work in the home.  Americans spend more and more of their income on leisure activities like vacations, movies, and sporting events.  Radios and phonographs brought mass entertainment in to Americans’ living rooms.  The automobile was the backbone of economic growth. The dollar replaced the British pound as the most important currency of international trade </a:t>
            </a:r>
            <a:endParaRPr lang="en-US" dirty="0"/>
          </a:p>
        </p:txBody>
      </p:sp>
      <p:sp>
        <p:nvSpPr>
          <p:cNvPr id="4" name="Slide Number Placeholder 3"/>
          <p:cNvSpPr>
            <a:spLocks noGrp="1"/>
          </p:cNvSpPr>
          <p:nvPr>
            <p:ph type="sldNum" sz="quarter" idx="10"/>
          </p:nvPr>
        </p:nvSpPr>
        <p:spPr/>
        <p:txBody>
          <a:bodyPr/>
          <a:lstStyle/>
          <a:p>
            <a:fld id="{53753287-6F67-2A45-AB06-43A2E15EF852}" type="slidenum">
              <a:rPr lang="en-US" smtClean="0"/>
              <a:t>3</a:t>
            </a:fld>
            <a:endParaRPr lang="en-US"/>
          </a:p>
        </p:txBody>
      </p:sp>
    </p:spTree>
    <p:extLst>
      <p:ext uri="{BB962C8B-B14F-4D97-AF65-F5344CB8AC3E}">
        <p14:creationId xmlns:p14="http://schemas.microsoft.com/office/powerpoint/2010/main" val="6484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Shape 10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37" name="Shape 10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cap="none" dirty="0" smtClean="0">
                <a:latin typeface="Arial"/>
                <a:ea typeface="Arial"/>
                <a:cs typeface="Arial"/>
                <a:sym typeface="Arial"/>
              </a:rPr>
              <a:t>When prices drop, business that can’t sell their products cut costs (save money) by laying of workers (firing people).  These workers can therefore not buy anything and prices drop further.  In turn, businesses have more products than they can sell.  Banks were not lending money so more and more businesses couldn’t pay their workers, so they had to let even more workers go (fire them).  And this downward spiral continued and continues until employment was at an all time high.  </a:t>
            </a:r>
          </a:p>
          <a:p>
            <a:pPr lvl="0">
              <a:spcBef>
                <a:spcPts val="0"/>
              </a:spcBef>
              <a:buNone/>
            </a:pPr>
            <a:endParaRPr dirty="0"/>
          </a:p>
        </p:txBody>
      </p:sp>
      <p:sp>
        <p:nvSpPr>
          <p:cNvPr id="1038" name="Shape 103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Shape 10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61" name="Shape 10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latin typeface="Arial"/>
                <a:ea typeface="Arial"/>
                <a:cs typeface="Arial"/>
                <a:sym typeface="Arial"/>
              </a:rPr>
              <a:t>While the nationwide banking crisis played a large role in causing the Great Depression, there were other economic concerns that surfaced during the 1920s that most likely contributed to the economic demise.  The mass consumerism that emerged during the 1920s led many factories to produce more products than people could buy.  And, what people were buying was being bought on credit (money they really didn’t have). I also think that it is important to consider how the lack of government intervention in the economy may also be to blame.   For decades, the U.S. believed in the idea known as laissez-faire – perhaps the Great Depression indicated that at least some government intervention in the economy was perhaps necessary.  </a:t>
            </a:r>
          </a:p>
        </p:txBody>
      </p:sp>
      <p:sp>
        <p:nvSpPr>
          <p:cNvPr id="1062" name="Shape 106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His innovation reduced the time it took to build a car from more than 12 hours to two hours and 30 minutes.</a:t>
            </a:r>
          </a:p>
          <a:p>
            <a:endParaRPr lang="en-US" dirty="0"/>
          </a:p>
        </p:txBody>
      </p:sp>
      <p:sp>
        <p:nvSpPr>
          <p:cNvPr id="4" name="Slide Number Placeholder 3"/>
          <p:cNvSpPr>
            <a:spLocks noGrp="1"/>
          </p:cNvSpPr>
          <p:nvPr>
            <p:ph type="sldNum" sz="quarter" idx="10"/>
          </p:nvPr>
        </p:nvSpPr>
        <p:spPr/>
        <p:txBody>
          <a:bodyPr/>
          <a:lstStyle/>
          <a:p>
            <a:fld id="{53753287-6F67-2A45-AB06-43A2E15EF852}" type="slidenum">
              <a:rPr lang="en-US" smtClean="0"/>
              <a:t>4</a:t>
            </a:fld>
            <a:endParaRPr lang="en-US"/>
          </a:p>
        </p:txBody>
      </p:sp>
    </p:spTree>
    <p:extLst>
      <p:ext uri="{BB962C8B-B14F-4D97-AF65-F5344CB8AC3E}">
        <p14:creationId xmlns:p14="http://schemas.microsoft.com/office/powerpoint/2010/main" val="223935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Shape 9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64" name="Shape 9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latin typeface="Arial"/>
                <a:ea typeface="Arial"/>
                <a:cs typeface="Arial"/>
                <a:sym typeface="Arial"/>
              </a:rPr>
              <a:t>In the 1920s there was an economic boom in the USA.  In other words, things were really good economically. There are a number of reasons why there was a boom in the 1920s.  The economic transformations that took place during the second industrial revolution created an explosion of manufacturing and production (a lot of stuff was being made).  Americans also became obsessed with buying and a culture of mass consumerism (what you learned about in the last topic) emerged in America.  </a:t>
            </a:r>
          </a:p>
        </p:txBody>
      </p:sp>
      <p:sp>
        <p:nvSpPr>
          <p:cNvPr id="965" name="Shape 96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Shape 9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80" name="Shape 9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latin typeface="Arial"/>
                <a:ea typeface="Arial"/>
                <a:cs typeface="Arial"/>
                <a:sym typeface="Arial"/>
              </a:rPr>
              <a:t>Observers from Europe, where class divisions were starkly visible in work, politics, and social relations, marveled at the comforts and conveniences of American life.  As you read this, you should be mindful of what you learned about in earlier topics you explored about the widening gap between the wealthy and the poor (think Jacob Riis’s </a:t>
            </a:r>
            <a:r>
              <a:rPr lang="en-US" sz="1800" b="0" i="1" u="none" strike="noStrike" cap="none">
                <a:latin typeface="Arial"/>
                <a:ea typeface="Arial"/>
                <a:cs typeface="Arial"/>
                <a:sym typeface="Arial"/>
              </a:rPr>
              <a:t>How the Other Half Lives, </a:t>
            </a:r>
            <a:r>
              <a:rPr lang="en-US" sz="1800" b="0" i="0" u="none" strike="noStrike" cap="none">
                <a:latin typeface="Arial"/>
                <a:ea typeface="Arial"/>
                <a:cs typeface="Arial"/>
                <a:sym typeface="Arial"/>
              </a:rPr>
              <a:t>the widespread discrimination faced by African Americans, and the continued displacement and disregard for Native Americans).  </a:t>
            </a:r>
          </a:p>
        </p:txBody>
      </p:sp>
      <p:sp>
        <p:nvSpPr>
          <p:cNvPr id="981" name="Shape 98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Shape 9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86" name="Shape 9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dirty="0">
                <a:latin typeface="Arial"/>
                <a:ea typeface="Arial"/>
                <a:cs typeface="Arial"/>
                <a:sym typeface="Arial"/>
              </a:rPr>
              <a:t>The good ole days of the 1920s came to an abrupt end with in 1929, ushering in a period in American history known as the “Great Depression,” which is an odd named considering that there was nothing “great” about it, unless you like being poor and homeless.  The Depression transformed American life.  Hundreds of thousands of people took the road in search of work.  Hungry men and women lined the streets of major cities.  In </a:t>
            </a:r>
            <a:r>
              <a:rPr lang="en-US" sz="1800" b="0" i="0" u="none" strike="noStrike" cap="none" dirty="0" err="1">
                <a:latin typeface="Arial"/>
                <a:ea typeface="Arial"/>
                <a:cs typeface="Arial"/>
                <a:sym typeface="Arial"/>
              </a:rPr>
              <a:t>Detriot</a:t>
            </a:r>
            <a:r>
              <a:rPr lang="en-US" sz="1800" b="0" i="0" u="none" strike="noStrike" cap="none" dirty="0">
                <a:latin typeface="Arial"/>
                <a:ea typeface="Arial"/>
                <a:cs typeface="Arial"/>
                <a:sym typeface="Arial"/>
              </a:rPr>
              <a:t>, 4,000 children stood in bread lines each day seeking food.  Thousands of families, evicted from their homes, moved into ramshackle shantytowns, dubbed </a:t>
            </a:r>
            <a:r>
              <a:rPr lang="en-US" sz="1800" b="0" i="0" u="none" strike="noStrike" cap="none" dirty="0" err="1">
                <a:latin typeface="Arial"/>
                <a:ea typeface="Arial"/>
                <a:cs typeface="Arial"/>
                <a:sym typeface="Arial"/>
              </a:rPr>
              <a:t>Hoovervilles</a:t>
            </a:r>
            <a:r>
              <a:rPr lang="en-US" sz="1800" b="0" i="0" u="none" strike="noStrike" cap="none" dirty="0">
                <a:latin typeface="Arial"/>
                <a:ea typeface="Arial"/>
                <a:cs typeface="Arial"/>
                <a:sym typeface="Arial"/>
              </a:rPr>
              <a:t> (named after U.S. President at the time Herbert Hoover who was blamed for not helping end the Great Depression),  that sprang up in parks and on abandoned land.  </a:t>
            </a:r>
          </a:p>
        </p:txBody>
      </p:sp>
      <p:sp>
        <p:nvSpPr>
          <p:cNvPr id="987" name="Shape 98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Shape 9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98" name="Shape 9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latin typeface="Arial"/>
                <a:ea typeface="Arial"/>
                <a:cs typeface="Arial"/>
                <a:sym typeface="Arial"/>
              </a:rPr>
              <a:t>So what caused the Great Depression?  Most often, we point to the Stock Market Crash of 1929 as the number one reason the Great Depression occurred – which makes sense considering that the Stock Market Crash of 1929 happened right before the Great Depression officially began.  And yet, there were signs of economic problems well before 1929.  </a:t>
            </a:r>
          </a:p>
        </p:txBody>
      </p:sp>
      <p:sp>
        <p:nvSpPr>
          <p:cNvPr id="999" name="Shape 99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Shape 10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06" name="Shape 10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latin typeface="Arial"/>
                <a:ea typeface="Arial"/>
                <a:cs typeface="Arial"/>
                <a:sym typeface="Arial"/>
              </a:rPr>
              <a:t>The Stock Market Crash was like the last domino in a long line of dominos that had been falling towards disaster for decades.  </a:t>
            </a:r>
          </a:p>
        </p:txBody>
      </p:sp>
      <p:sp>
        <p:nvSpPr>
          <p:cNvPr id="1007" name="Shape 100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17" name="Shape 10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018" name="Shape 101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Shape 10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29" name="Shape 10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dirty="0">
                <a:latin typeface="Arial"/>
                <a:ea typeface="Arial"/>
                <a:cs typeface="Arial"/>
                <a:sym typeface="Arial"/>
              </a:rPr>
              <a:t>The vast majority of banks in America were small.  People deposit (put) there money in banks, but their money doesn’t necessarily stay there.  The bank also uses that money to give out loans – with the hope that people will pay them back.  The bank makes money because what we call </a:t>
            </a:r>
            <a:r>
              <a:rPr lang="en-US" sz="1800" b="0" i="1" u="none" strike="noStrike" cap="none" dirty="0">
                <a:latin typeface="Arial"/>
                <a:ea typeface="Arial"/>
                <a:cs typeface="Arial"/>
                <a:sym typeface="Arial"/>
              </a:rPr>
              <a:t>interest </a:t>
            </a:r>
            <a:r>
              <a:rPr lang="en-US" sz="1800" b="0" i="0" u="none" strike="noStrike" cap="none" dirty="0">
                <a:latin typeface="Arial"/>
                <a:ea typeface="Arial"/>
                <a:cs typeface="Arial"/>
                <a:sym typeface="Arial"/>
              </a:rPr>
              <a:t>is added to that loan.  The longer it takes someone to pay back the loan the more interest that is added to the final balance.  When there was a panic and people rushed to </a:t>
            </a:r>
            <a:r>
              <a:rPr lang="en-US" sz="1800" b="0" i="0" u="none" strike="noStrike" cap="none" dirty="0" err="1">
                <a:latin typeface="Arial"/>
                <a:ea typeface="Arial"/>
                <a:cs typeface="Arial"/>
                <a:sym typeface="Arial"/>
              </a:rPr>
              <a:t>withdrawl</a:t>
            </a:r>
            <a:r>
              <a:rPr lang="en-US" sz="1800" b="0" i="0" u="none" strike="noStrike" cap="none" dirty="0">
                <a:latin typeface="Arial"/>
                <a:ea typeface="Arial"/>
                <a:cs typeface="Arial"/>
                <a:sym typeface="Arial"/>
              </a:rPr>
              <a:t> money,  the banks did not have the money to pay everyone back.  Today there is something called the Federal Reserve that prevents this from happening. But, that is a story for another day.  </a:t>
            </a:r>
          </a:p>
        </p:txBody>
      </p:sp>
      <p:sp>
        <p:nvSpPr>
          <p:cNvPr id="1030" name="Shape 103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BE1772-68AE-1A47-A61B-C84361563D6F}"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45F8F-7257-424E-B7B5-5451DE4F85CF}" type="slidenum">
              <a:rPr lang="en-US" smtClean="0"/>
              <a:t>‹#›</a:t>
            </a:fld>
            <a:endParaRPr lang="en-US"/>
          </a:p>
        </p:txBody>
      </p:sp>
    </p:spTree>
    <p:extLst>
      <p:ext uri="{BB962C8B-B14F-4D97-AF65-F5344CB8AC3E}">
        <p14:creationId xmlns:p14="http://schemas.microsoft.com/office/powerpoint/2010/main" val="176826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E1772-68AE-1A47-A61B-C84361563D6F}"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45F8F-7257-424E-B7B5-5451DE4F85CF}" type="slidenum">
              <a:rPr lang="en-US" smtClean="0"/>
              <a:t>‹#›</a:t>
            </a:fld>
            <a:endParaRPr lang="en-US"/>
          </a:p>
        </p:txBody>
      </p:sp>
    </p:spTree>
    <p:extLst>
      <p:ext uri="{BB962C8B-B14F-4D97-AF65-F5344CB8AC3E}">
        <p14:creationId xmlns:p14="http://schemas.microsoft.com/office/powerpoint/2010/main" val="4018030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E1772-68AE-1A47-A61B-C84361563D6F}"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45F8F-7257-424E-B7B5-5451DE4F85CF}" type="slidenum">
              <a:rPr lang="en-US" smtClean="0"/>
              <a:t>‹#›</a:t>
            </a:fld>
            <a:endParaRPr lang="en-US"/>
          </a:p>
        </p:txBody>
      </p:sp>
    </p:spTree>
    <p:extLst>
      <p:ext uri="{BB962C8B-B14F-4D97-AF65-F5344CB8AC3E}">
        <p14:creationId xmlns:p14="http://schemas.microsoft.com/office/powerpoint/2010/main" val="314717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E1772-68AE-1A47-A61B-C84361563D6F}"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45F8F-7257-424E-B7B5-5451DE4F85CF}" type="slidenum">
              <a:rPr lang="en-US" smtClean="0"/>
              <a:t>‹#›</a:t>
            </a:fld>
            <a:endParaRPr lang="en-US"/>
          </a:p>
        </p:txBody>
      </p:sp>
    </p:spTree>
    <p:extLst>
      <p:ext uri="{BB962C8B-B14F-4D97-AF65-F5344CB8AC3E}">
        <p14:creationId xmlns:p14="http://schemas.microsoft.com/office/powerpoint/2010/main" val="34708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E1772-68AE-1A47-A61B-C84361563D6F}"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45F8F-7257-424E-B7B5-5451DE4F85CF}" type="slidenum">
              <a:rPr lang="en-US" smtClean="0"/>
              <a:t>‹#›</a:t>
            </a:fld>
            <a:endParaRPr lang="en-US"/>
          </a:p>
        </p:txBody>
      </p:sp>
    </p:spTree>
    <p:extLst>
      <p:ext uri="{BB962C8B-B14F-4D97-AF65-F5344CB8AC3E}">
        <p14:creationId xmlns:p14="http://schemas.microsoft.com/office/powerpoint/2010/main" val="36250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BE1772-68AE-1A47-A61B-C84361563D6F}"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45F8F-7257-424E-B7B5-5451DE4F85CF}" type="slidenum">
              <a:rPr lang="en-US" smtClean="0"/>
              <a:t>‹#›</a:t>
            </a:fld>
            <a:endParaRPr lang="en-US"/>
          </a:p>
        </p:txBody>
      </p:sp>
    </p:spTree>
    <p:extLst>
      <p:ext uri="{BB962C8B-B14F-4D97-AF65-F5344CB8AC3E}">
        <p14:creationId xmlns:p14="http://schemas.microsoft.com/office/powerpoint/2010/main" val="117615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BE1772-68AE-1A47-A61B-C84361563D6F}" type="datetimeFigureOut">
              <a:rPr lang="en-US" smtClean="0"/>
              <a:t>3/14/16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C45F8F-7257-424E-B7B5-5451DE4F85CF}" type="slidenum">
              <a:rPr lang="en-US" smtClean="0"/>
              <a:t>‹#›</a:t>
            </a:fld>
            <a:endParaRPr lang="en-US"/>
          </a:p>
        </p:txBody>
      </p:sp>
    </p:spTree>
    <p:extLst>
      <p:ext uri="{BB962C8B-B14F-4D97-AF65-F5344CB8AC3E}">
        <p14:creationId xmlns:p14="http://schemas.microsoft.com/office/powerpoint/2010/main" val="339462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BE1772-68AE-1A47-A61B-C84361563D6F}" type="datetimeFigureOut">
              <a:rPr lang="en-US" smtClean="0"/>
              <a:t>3/14/16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C45F8F-7257-424E-B7B5-5451DE4F85CF}" type="slidenum">
              <a:rPr lang="en-US" smtClean="0"/>
              <a:t>‹#›</a:t>
            </a:fld>
            <a:endParaRPr lang="en-US"/>
          </a:p>
        </p:txBody>
      </p:sp>
    </p:spTree>
    <p:extLst>
      <p:ext uri="{BB962C8B-B14F-4D97-AF65-F5344CB8AC3E}">
        <p14:creationId xmlns:p14="http://schemas.microsoft.com/office/powerpoint/2010/main" val="141965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E1772-68AE-1A47-A61B-C84361563D6F}" type="datetimeFigureOut">
              <a:rPr lang="en-US" smtClean="0"/>
              <a:t>3/14/16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C45F8F-7257-424E-B7B5-5451DE4F85CF}" type="slidenum">
              <a:rPr lang="en-US" smtClean="0"/>
              <a:t>‹#›</a:t>
            </a:fld>
            <a:endParaRPr lang="en-US"/>
          </a:p>
        </p:txBody>
      </p:sp>
    </p:spTree>
    <p:extLst>
      <p:ext uri="{BB962C8B-B14F-4D97-AF65-F5344CB8AC3E}">
        <p14:creationId xmlns:p14="http://schemas.microsoft.com/office/powerpoint/2010/main" val="241896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E1772-68AE-1A47-A61B-C84361563D6F}"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45F8F-7257-424E-B7B5-5451DE4F85CF}" type="slidenum">
              <a:rPr lang="en-US" smtClean="0"/>
              <a:t>‹#›</a:t>
            </a:fld>
            <a:endParaRPr lang="en-US"/>
          </a:p>
        </p:txBody>
      </p:sp>
    </p:spTree>
    <p:extLst>
      <p:ext uri="{BB962C8B-B14F-4D97-AF65-F5344CB8AC3E}">
        <p14:creationId xmlns:p14="http://schemas.microsoft.com/office/powerpoint/2010/main" val="89519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E1772-68AE-1A47-A61B-C84361563D6F}"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45F8F-7257-424E-B7B5-5451DE4F85CF}" type="slidenum">
              <a:rPr lang="en-US" smtClean="0"/>
              <a:t>‹#›</a:t>
            </a:fld>
            <a:endParaRPr lang="en-US"/>
          </a:p>
        </p:txBody>
      </p:sp>
    </p:spTree>
    <p:extLst>
      <p:ext uri="{BB962C8B-B14F-4D97-AF65-F5344CB8AC3E}">
        <p14:creationId xmlns:p14="http://schemas.microsoft.com/office/powerpoint/2010/main" val="30903447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E1772-68AE-1A47-A61B-C84361563D6F}" type="datetimeFigureOut">
              <a:rPr lang="en-US" smtClean="0"/>
              <a:t>3/14/16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45F8F-7257-424E-B7B5-5451DE4F85CF}" type="slidenum">
              <a:rPr lang="en-US" smtClean="0"/>
              <a:t>‹#›</a:t>
            </a:fld>
            <a:endParaRPr lang="en-US"/>
          </a:p>
        </p:txBody>
      </p:sp>
    </p:spTree>
    <p:extLst>
      <p:ext uri="{BB962C8B-B14F-4D97-AF65-F5344CB8AC3E}">
        <p14:creationId xmlns:p14="http://schemas.microsoft.com/office/powerpoint/2010/main" val="2669454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jpg"/><Relationship Id="rId7"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2__1268168354_34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0" y="768351"/>
            <a:ext cx="5350933" cy="3296174"/>
          </a:xfrm>
          <a:prstGeom prst="rect">
            <a:avLst/>
          </a:prstGeom>
        </p:spPr>
      </p:pic>
      <p:pic>
        <p:nvPicPr>
          <p:cNvPr id="5" name="Picture 4" descr="imgres.jpg"/>
          <p:cNvPicPr>
            <a:picLocks noChangeAspect="1"/>
          </p:cNvPicPr>
          <p:nvPr/>
        </p:nvPicPr>
        <p:blipFill rotWithShape="1">
          <a:blip r:embed="rId3">
            <a:extLst>
              <a:ext uri="{28A0092B-C50C-407E-A947-70E740481C1C}">
                <a14:useLocalDpi xmlns:a14="http://schemas.microsoft.com/office/drawing/2010/main" val="0"/>
              </a:ext>
            </a:extLst>
          </a:blip>
          <a:srcRect t="7271" r="64652" b="42849"/>
          <a:stretch/>
        </p:blipFill>
        <p:spPr>
          <a:xfrm>
            <a:off x="0" y="0"/>
            <a:ext cx="3251200" cy="6858000"/>
          </a:xfrm>
          <a:prstGeom prst="rect">
            <a:avLst/>
          </a:prstGeom>
        </p:spPr>
      </p:pic>
      <p:sp>
        <p:nvSpPr>
          <p:cNvPr id="6" name="TextBox 5"/>
          <p:cNvSpPr txBox="1"/>
          <p:nvPr/>
        </p:nvSpPr>
        <p:spPr>
          <a:xfrm>
            <a:off x="3556000" y="768351"/>
            <a:ext cx="5588000" cy="954107"/>
          </a:xfrm>
          <a:prstGeom prst="rect">
            <a:avLst/>
          </a:prstGeom>
          <a:noFill/>
        </p:spPr>
        <p:txBody>
          <a:bodyPr wrap="square" rtlCol="0">
            <a:spAutoFit/>
          </a:bodyPr>
          <a:lstStyle/>
          <a:p>
            <a:r>
              <a:rPr lang="en-US" sz="2800" dirty="0" smtClean="0">
                <a:latin typeface="Century Gothic"/>
                <a:cs typeface="Century Gothic"/>
              </a:rPr>
              <a:t>Tung Chin arrived in the United States in Boston in </a:t>
            </a:r>
            <a:r>
              <a:rPr lang="en-US" sz="2800" b="1" dirty="0" smtClean="0">
                <a:solidFill>
                  <a:srgbClr val="800000"/>
                </a:solidFill>
                <a:latin typeface="Century Gothic"/>
                <a:cs typeface="Century Gothic"/>
              </a:rPr>
              <a:t>1934</a:t>
            </a:r>
            <a:r>
              <a:rPr lang="en-US" sz="2800" dirty="0" smtClean="0"/>
              <a:t>.</a:t>
            </a:r>
            <a:endParaRPr lang="en-US" sz="2800" dirty="0"/>
          </a:p>
        </p:txBody>
      </p:sp>
      <p:cxnSp>
        <p:nvCxnSpPr>
          <p:cNvPr id="8" name="Straight Arrow Connector 7"/>
          <p:cNvCxnSpPr/>
          <p:nvPr/>
        </p:nvCxnSpPr>
        <p:spPr>
          <a:xfrm flipH="1">
            <a:off x="5435600" y="1574800"/>
            <a:ext cx="1752600" cy="2844800"/>
          </a:xfrm>
          <a:prstGeom prst="straightConnector1">
            <a:avLst/>
          </a:prstGeom>
          <a:ln w="5715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556000" y="4134617"/>
            <a:ext cx="5469467" cy="2169825"/>
          </a:xfrm>
          <a:prstGeom prst="rect">
            <a:avLst/>
          </a:prstGeom>
          <a:noFill/>
        </p:spPr>
        <p:txBody>
          <a:bodyPr wrap="square" rtlCol="0">
            <a:spAutoFit/>
          </a:bodyPr>
          <a:lstStyle/>
          <a:p>
            <a:r>
              <a:rPr lang="en-US" sz="4500" dirty="0" smtClean="0">
                <a:latin typeface="Century Gothic"/>
                <a:cs typeface="Century Gothic"/>
              </a:rPr>
              <a:t>What’s going on in America during the </a:t>
            </a:r>
            <a:r>
              <a:rPr lang="en-US" sz="4500" b="1" dirty="0" smtClean="0">
                <a:latin typeface="Century Gothic"/>
                <a:cs typeface="Century Gothic"/>
              </a:rPr>
              <a:t>1930s</a:t>
            </a:r>
            <a:r>
              <a:rPr lang="en-US" sz="4500" dirty="0" smtClean="0">
                <a:latin typeface="Century Gothic"/>
                <a:cs typeface="Century Gothic"/>
              </a:rPr>
              <a:t>? </a:t>
            </a:r>
            <a:endParaRPr lang="en-US" sz="4500" dirty="0">
              <a:latin typeface="Century Gothic"/>
              <a:cs typeface="Century Gothic"/>
            </a:endParaRPr>
          </a:p>
        </p:txBody>
      </p:sp>
      <p:pic>
        <p:nvPicPr>
          <p:cNvPr id="10" name="Picture 9"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800" y="1"/>
            <a:ext cx="965200" cy="725428"/>
          </a:xfrm>
          <a:prstGeom prst="rect">
            <a:avLst/>
          </a:prstGeom>
        </p:spPr>
      </p:pic>
    </p:spTree>
    <p:extLst>
      <p:ext uri="{BB962C8B-B14F-4D97-AF65-F5344CB8AC3E}">
        <p14:creationId xmlns:p14="http://schemas.microsoft.com/office/powerpoint/2010/main" val="3086772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pic>
        <p:nvPicPr>
          <p:cNvPr id="1020" name="Shape 1020"/>
          <p:cNvPicPr preferRelativeResize="0"/>
          <p:nvPr/>
        </p:nvPicPr>
        <p:blipFill rotWithShape="1">
          <a:blip r:embed="rId3">
            <a:alphaModFix amt="27057"/>
          </a:blip>
          <a:srcRect l="2400" t="2440" r="2399" b="21966"/>
          <a:stretch/>
        </p:blipFill>
        <p:spPr>
          <a:xfrm>
            <a:off x="0" y="-12700"/>
            <a:ext cx="9144000" cy="6870700"/>
          </a:xfrm>
          <a:prstGeom prst="rect">
            <a:avLst/>
          </a:prstGeom>
          <a:noFill/>
          <a:ln>
            <a:noFill/>
          </a:ln>
        </p:spPr>
      </p:pic>
      <p:sp>
        <p:nvSpPr>
          <p:cNvPr id="1022" name="Shape 1022"/>
          <p:cNvSpPr txBox="1"/>
          <p:nvPr/>
        </p:nvSpPr>
        <p:spPr>
          <a:xfrm>
            <a:off x="609600" y="1400175"/>
            <a:ext cx="8021636" cy="8000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1" i="0" u="none" strike="noStrike" cap="none" dirty="0" smtClean="0">
                <a:solidFill>
                  <a:schemeClr val="dk1"/>
                </a:solidFill>
                <a:latin typeface="Arial"/>
                <a:ea typeface="Arial"/>
                <a:cs typeface="Arial"/>
                <a:sym typeface="Arial"/>
              </a:rPr>
              <a:t>The </a:t>
            </a:r>
            <a:r>
              <a:rPr lang="en-US" sz="2800" b="1" i="0" u="none" strike="noStrike" cap="none" dirty="0">
                <a:solidFill>
                  <a:schemeClr val="dk1"/>
                </a:solidFill>
                <a:latin typeface="Arial"/>
                <a:ea typeface="Arial"/>
                <a:cs typeface="Arial"/>
                <a:sym typeface="Arial"/>
              </a:rPr>
              <a:t>most notable sign of the troubled economy or the “great” depression.   </a:t>
            </a:r>
          </a:p>
        </p:txBody>
      </p:sp>
      <p:sp>
        <p:nvSpPr>
          <p:cNvPr id="1023" name="Shape 1023"/>
          <p:cNvSpPr txBox="1"/>
          <p:nvPr/>
        </p:nvSpPr>
        <p:spPr>
          <a:xfrm>
            <a:off x="1528762" y="2863850"/>
            <a:ext cx="6142036" cy="12922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5200" b="1" i="0" u="none" strike="noStrike" cap="none" dirty="0">
                <a:solidFill>
                  <a:schemeClr val="dk1"/>
                </a:solidFill>
                <a:latin typeface="Arial"/>
                <a:ea typeface="Arial"/>
                <a:cs typeface="Arial"/>
                <a:sym typeface="Arial"/>
              </a:rPr>
              <a:t>UNEMPLOYMENT</a:t>
            </a:r>
          </a:p>
          <a:p>
            <a:pPr marL="0" marR="0" lvl="0" indent="0" algn="l" rtl="0">
              <a:lnSpc>
                <a:spcPct val="100000"/>
              </a:lnSpc>
              <a:spcBef>
                <a:spcPts val="0"/>
              </a:spcBef>
              <a:spcAft>
                <a:spcPts val="0"/>
              </a:spcAft>
              <a:buClr>
                <a:schemeClr val="dk1"/>
              </a:buClr>
              <a:buSzPct val="25000"/>
              <a:buFont typeface="Arial"/>
              <a:buNone/>
            </a:pPr>
            <a:r>
              <a:rPr lang="en-US" sz="2500" b="0" i="0" u="none" strike="noStrike" cap="none" dirty="0">
                <a:solidFill>
                  <a:schemeClr val="dk1"/>
                </a:solidFill>
                <a:latin typeface="Arial"/>
                <a:ea typeface="Arial"/>
                <a:cs typeface="Arial"/>
                <a:sym typeface="Arial"/>
              </a:rPr>
              <a:t>-Over 25% of people could not find jobs.  </a:t>
            </a:r>
          </a:p>
        </p:txBody>
      </p:sp>
      <p:cxnSp>
        <p:nvCxnSpPr>
          <p:cNvPr id="1024" name="Shape 1024"/>
          <p:cNvCxnSpPr/>
          <p:nvPr/>
        </p:nvCxnSpPr>
        <p:spPr>
          <a:xfrm flipH="1">
            <a:off x="4146550" y="2522536"/>
            <a:ext cx="3174" cy="341311"/>
          </a:xfrm>
          <a:prstGeom prst="straightConnector1">
            <a:avLst/>
          </a:prstGeom>
          <a:noFill/>
          <a:ln w="63500" cap="flat" cmpd="sng">
            <a:solidFill>
              <a:schemeClr val="dk1"/>
            </a:solidFill>
            <a:prstDash val="solid"/>
            <a:miter/>
            <a:headEnd type="none" w="med" len="med"/>
            <a:tailEnd type="stealth" w="lg" len="lg"/>
          </a:ln>
        </p:spPr>
      </p:cxnSp>
      <p:sp>
        <p:nvSpPr>
          <p:cNvPr id="1025" name="Shape 1025"/>
          <p:cNvSpPr txBox="1"/>
          <p:nvPr/>
        </p:nvSpPr>
        <p:spPr>
          <a:xfrm>
            <a:off x="609600" y="4938712"/>
            <a:ext cx="8021636" cy="8000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1" dirty="0" smtClean="0">
                <a:solidFill>
                  <a:schemeClr val="dk1"/>
                </a:solidFill>
                <a:latin typeface="Arial"/>
                <a:ea typeface="Arial"/>
                <a:cs typeface="Arial"/>
                <a:sym typeface="Arial"/>
              </a:rPr>
              <a:t>Why was there UNEMPLOYMENT?</a:t>
            </a:r>
            <a:endParaRPr lang="en-US" sz="3200" b="1" i="0" u="none" strike="noStrike" cap="none" dirty="0">
              <a:solidFill>
                <a:schemeClr val="dk1"/>
              </a:solidFill>
              <a:latin typeface="Arial"/>
              <a:ea typeface="Arial"/>
              <a:cs typeface="Arial"/>
              <a:sym typeface="Arial"/>
            </a:endParaRPr>
          </a:p>
        </p:txBody>
      </p:sp>
      <p:cxnSp>
        <p:nvCxnSpPr>
          <p:cNvPr id="1026" name="Shape 1026"/>
          <p:cNvCxnSpPr/>
          <p:nvPr/>
        </p:nvCxnSpPr>
        <p:spPr>
          <a:xfrm rot="5400000">
            <a:off x="3817142" y="4537867"/>
            <a:ext cx="663574" cy="1587"/>
          </a:xfrm>
          <a:prstGeom prst="straightConnector1">
            <a:avLst/>
          </a:prstGeom>
          <a:noFill/>
          <a:ln w="63500" cap="flat" cmpd="sng">
            <a:solidFill>
              <a:schemeClr val="dk1"/>
            </a:solidFill>
            <a:prstDash val="solid"/>
            <a:miter/>
            <a:headEnd type="none" w="med" len="med"/>
            <a:tailEnd type="stealth" w="lg" len="lg"/>
          </a:ln>
        </p:spPr>
      </p:cxnSp>
      <p:sp>
        <p:nvSpPr>
          <p:cNvPr id="9" name="Shape 1002"/>
          <p:cNvSpPr txBox="1"/>
          <p:nvPr/>
        </p:nvSpPr>
        <p:spPr>
          <a:xfrm>
            <a:off x="203200" y="368300"/>
            <a:ext cx="8822267" cy="10318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Permanent Marker"/>
              <a:buNone/>
            </a:pPr>
            <a:r>
              <a:rPr lang="en-US" sz="3200" b="0" i="0" u="none" strike="noStrike" cap="none" dirty="0">
                <a:solidFill>
                  <a:schemeClr val="dk1"/>
                </a:solidFill>
                <a:latin typeface="Permanent Marker"/>
                <a:ea typeface="Permanent Marker"/>
                <a:cs typeface="Permanent Marker"/>
                <a:sym typeface="Permanent Marker"/>
              </a:rPr>
              <a:t>So what caused the </a:t>
            </a:r>
            <a:r>
              <a:rPr lang="en-US" sz="4500" b="0" i="0" u="none" strike="noStrike" cap="none" dirty="0">
                <a:solidFill>
                  <a:schemeClr val="dk1"/>
                </a:solidFill>
                <a:latin typeface="Arial"/>
                <a:ea typeface="Arial"/>
                <a:cs typeface="Arial"/>
                <a:sym typeface="Arial"/>
              </a:rPr>
              <a:t>Great Depression</a:t>
            </a:r>
            <a:r>
              <a:rPr lang="en-US" sz="4500" b="0" i="0" u="none" strike="noStrike" cap="none" dirty="0">
                <a:solidFill>
                  <a:schemeClr val="dk1"/>
                </a:solidFill>
                <a:latin typeface="Calibri"/>
                <a:ea typeface="Calibri"/>
                <a:cs typeface="Calibri"/>
                <a:sym typeface="Calibri"/>
              </a:rPr>
              <a:t>? </a:t>
            </a:r>
          </a:p>
        </p:txBody>
      </p:sp>
      <p:pic>
        <p:nvPicPr>
          <p:cNvPr id="10" name="Picture 9"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266" y="0"/>
            <a:ext cx="829733" cy="608959"/>
          </a:xfrm>
          <a:prstGeom prst="rect">
            <a:avLst/>
          </a:prstGeom>
        </p:spPr>
      </p:pic>
    </p:spTree>
    <p:extLst>
      <p:ext uri="{BB962C8B-B14F-4D97-AF65-F5344CB8AC3E}">
        <p14:creationId xmlns:p14="http://schemas.microsoft.com/office/powerpoint/2010/main" val="196253412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 grpId="0"/>
      <p:bldP spid="1023" grpId="0"/>
      <p:bldP spid="10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pic>
        <p:nvPicPr>
          <p:cNvPr id="1032" name="Shape 103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33" name="Shape 1033"/>
          <p:cNvSpPr/>
          <p:nvPr/>
        </p:nvSpPr>
        <p:spPr>
          <a:xfrm>
            <a:off x="1028700" y="254000"/>
            <a:ext cx="2540000" cy="1858961"/>
          </a:xfrm>
          <a:prstGeom prst="wedgeEllipseCallout">
            <a:avLst>
              <a:gd name="adj1" fmla="val 502"/>
              <a:gd name="adj2" fmla="val 43414"/>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Wow! Look at these lines. Is it usually like this?</a:t>
            </a:r>
          </a:p>
        </p:txBody>
      </p:sp>
      <p:sp>
        <p:nvSpPr>
          <p:cNvPr id="1034" name="Shape 1034"/>
          <p:cNvSpPr/>
          <p:nvPr/>
        </p:nvSpPr>
        <p:spPr>
          <a:xfrm>
            <a:off x="1163637" y="4398962"/>
            <a:ext cx="2405062" cy="1149349"/>
          </a:xfrm>
          <a:prstGeom prst="wedgeEllipseCallout">
            <a:avLst>
              <a:gd name="adj1" fmla="val -2340"/>
              <a:gd name="adj2" fmla="val -3077"/>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No stupid, the bank is closed!</a:t>
            </a:r>
            <a:r>
              <a:rPr lang="en-US" sz="1800" b="0" i="0" u="none" strike="noStrike" cap="none">
                <a:solidFill>
                  <a:srgbClr val="FFFFFF"/>
                </a:solidFill>
                <a:latin typeface="Calibri"/>
                <a:ea typeface="Calibri"/>
                <a:cs typeface="Calibri"/>
                <a:sym typeface="Calibri"/>
              </a:rPr>
              <a:t>d</a:t>
            </a:r>
          </a:p>
        </p:txBody>
      </p:sp>
    </p:spTree>
    <p:extLst>
      <p:ext uri="{BB962C8B-B14F-4D97-AF65-F5344CB8AC3E}">
        <p14:creationId xmlns:p14="http://schemas.microsoft.com/office/powerpoint/2010/main" val="382914934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pic>
        <p:nvPicPr>
          <p:cNvPr id="1040" name="Shape 1040"/>
          <p:cNvPicPr preferRelativeResize="0"/>
          <p:nvPr/>
        </p:nvPicPr>
        <p:blipFill rotWithShape="1">
          <a:blip r:embed="rId3">
            <a:alphaModFix/>
          </a:blip>
          <a:srcRect/>
          <a:stretch/>
        </p:blipFill>
        <p:spPr>
          <a:xfrm>
            <a:off x="3378201" y="1"/>
            <a:ext cx="2411411" cy="1676400"/>
          </a:xfrm>
          <a:prstGeom prst="rect">
            <a:avLst/>
          </a:prstGeom>
          <a:noFill/>
          <a:ln>
            <a:noFill/>
          </a:ln>
        </p:spPr>
      </p:pic>
      <p:pic>
        <p:nvPicPr>
          <p:cNvPr id="1041" name="Shape 1041"/>
          <p:cNvPicPr preferRelativeResize="0"/>
          <p:nvPr/>
        </p:nvPicPr>
        <p:blipFill rotWithShape="1">
          <a:blip r:embed="rId4">
            <a:alphaModFix/>
          </a:blip>
          <a:srcRect/>
          <a:stretch/>
        </p:blipFill>
        <p:spPr>
          <a:xfrm>
            <a:off x="1448858" y="1676401"/>
            <a:ext cx="1496483" cy="1402292"/>
          </a:xfrm>
          <a:prstGeom prst="rect">
            <a:avLst/>
          </a:prstGeom>
          <a:noFill/>
          <a:ln>
            <a:noFill/>
          </a:ln>
        </p:spPr>
      </p:pic>
      <p:pic>
        <p:nvPicPr>
          <p:cNvPr id="1042" name="Shape 1042"/>
          <p:cNvPicPr preferRelativeResize="0"/>
          <p:nvPr/>
        </p:nvPicPr>
        <p:blipFill rotWithShape="1">
          <a:blip r:embed="rId5">
            <a:alphaModFix/>
          </a:blip>
          <a:srcRect/>
          <a:stretch/>
        </p:blipFill>
        <p:spPr>
          <a:xfrm>
            <a:off x="1033726" y="4613275"/>
            <a:ext cx="2255837" cy="1920875"/>
          </a:xfrm>
          <a:prstGeom prst="rect">
            <a:avLst/>
          </a:prstGeom>
          <a:noFill/>
          <a:ln>
            <a:noFill/>
          </a:ln>
        </p:spPr>
      </p:pic>
      <p:cxnSp>
        <p:nvCxnSpPr>
          <p:cNvPr id="1043" name="Shape 1043"/>
          <p:cNvCxnSpPr/>
          <p:nvPr/>
        </p:nvCxnSpPr>
        <p:spPr>
          <a:xfrm flipH="1">
            <a:off x="3874030" y="347663"/>
            <a:ext cx="1607607" cy="928686"/>
          </a:xfrm>
          <a:prstGeom prst="straightConnector1">
            <a:avLst/>
          </a:prstGeom>
          <a:noFill/>
          <a:ln w="76200" cap="flat" cmpd="sng">
            <a:solidFill>
              <a:srgbClr val="FF0000"/>
            </a:solidFill>
            <a:prstDash val="solid"/>
            <a:miter/>
            <a:headEnd type="none" w="med" len="med"/>
            <a:tailEnd type="none" w="med" len="med"/>
          </a:ln>
        </p:spPr>
      </p:cxnSp>
      <p:sp>
        <p:nvSpPr>
          <p:cNvPr id="1044" name="Shape 1044"/>
          <p:cNvSpPr txBox="1"/>
          <p:nvPr/>
        </p:nvSpPr>
        <p:spPr>
          <a:xfrm>
            <a:off x="1256243" y="136526"/>
            <a:ext cx="2617787" cy="4302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200" b="1" i="0" u="none" strike="noStrike" cap="none" dirty="0">
                <a:solidFill>
                  <a:schemeClr val="dk1"/>
                </a:solidFill>
                <a:latin typeface="Arial"/>
                <a:ea typeface="Arial"/>
                <a:cs typeface="Arial"/>
                <a:sym typeface="Arial"/>
              </a:rPr>
              <a:t>Bank closures</a:t>
            </a:r>
          </a:p>
        </p:txBody>
      </p:sp>
      <p:sp>
        <p:nvSpPr>
          <p:cNvPr id="1045" name="Shape 1045"/>
          <p:cNvSpPr txBox="1"/>
          <p:nvPr/>
        </p:nvSpPr>
        <p:spPr>
          <a:xfrm>
            <a:off x="2945341" y="1863727"/>
            <a:ext cx="2617787" cy="7683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200" b="1" i="0" u="none" strike="noStrike" cap="none" dirty="0">
                <a:solidFill>
                  <a:schemeClr val="dk1"/>
                </a:solidFill>
                <a:latin typeface="Arial"/>
                <a:ea typeface="Arial"/>
                <a:cs typeface="Arial"/>
                <a:sym typeface="Arial"/>
              </a:rPr>
              <a:t>No loans = less money circulating</a:t>
            </a:r>
          </a:p>
        </p:txBody>
      </p:sp>
      <p:sp>
        <p:nvSpPr>
          <p:cNvPr id="1046" name="Shape 1046"/>
          <p:cNvSpPr txBox="1"/>
          <p:nvPr/>
        </p:nvSpPr>
        <p:spPr>
          <a:xfrm>
            <a:off x="671776" y="3889374"/>
            <a:ext cx="2617787" cy="7683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200" b="1" i="0" u="none" strike="noStrike" cap="none" dirty="0">
                <a:solidFill>
                  <a:schemeClr val="dk1"/>
                </a:solidFill>
                <a:latin typeface="Arial"/>
                <a:ea typeface="Arial"/>
                <a:cs typeface="Arial"/>
                <a:sym typeface="Arial"/>
              </a:rPr>
              <a:t>Deflation = drop in all prices</a:t>
            </a:r>
          </a:p>
        </p:txBody>
      </p:sp>
      <p:cxnSp>
        <p:nvCxnSpPr>
          <p:cNvPr id="1047" name="Shape 1047"/>
          <p:cNvCxnSpPr/>
          <p:nvPr/>
        </p:nvCxnSpPr>
        <p:spPr>
          <a:xfrm flipH="1">
            <a:off x="2370667" y="801158"/>
            <a:ext cx="1378477" cy="756709"/>
          </a:xfrm>
          <a:prstGeom prst="straightConnector1">
            <a:avLst/>
          </a:prstGeom>
          <a:noFill/>
          <a:ln w="63500" cap="flat" cmpd="sng">
            <a:solidFill>
              <a:schemeClr val="dk1"/>
            </a:solidFill>
            <a:prstDash val="solid"/>
            <a:miter/>
            <a:headEnd type="none" w="med" len="med"/>
            <a:tailEnd type="stealth" w="lg" len="lg"/>
          </a:ln>
        </p:spPr>
      </p:cxnSp>
      <p:cxnSp>
        <p:nvCxnSpPr>
          <p:cNvPr id="1048" name="Shape 1048"/>
          <p:cNvCxnSpPr/>
          <p:nvPr/>
        </p:nvCxnSpPr>
        <p:spPr>
          <a:xfrm>
            <a:off x="2161645" y="2924175"/>
            <a:ext cx="1590146" cy="581025"/>
          </a:xfrm>
          <a:prstGeom prst="straightConnector1">
            <a:avLst/>
          </a:prstGeom>
          <a:noFill/>
          <a:ln w="63500" cap="flat" cmpd="sng">
            <a:solidFill>
              <a:schemeClr val="dk1"/>
            </a:solidFill>
            <a:prstDash val="solid"/>
            <a:miter/>
            <a:headEnd type="none" w="med" len="med"/>
            <a:tailEnd type="stealth" w="lg" len="lg"/>
          </a:ln>
        </p:spPr>
      </p:cxnSp>
      <p:pic>
        <p:nvPicPr>
          <p:cNvPr id="4" name="Picture 3"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791" y="3078693"/>
            <a:ext cx="1404938" cy="1404938"/>
          </a:xfrm>
          <a:prstGeom prst="rect">
            <a:avLst/>
          </a:prstGeom>
        </p:spPr>
      </p:pic>
      <p:sp>
        <p:nvSpPr>
          <p:cNvPr id="17" name="Shape 1046"/>
          <p:cNvSpPr txBox="1"/>
          <p:nvPr/>
        </p:nvSpPr>
        <p:spPr>
          <a:xfrm>
            <a:off x="4959879" y="3063877"/>
            <a:ext cx="2617787" cy="7683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200" b="1" dirty="0" smtClean="0">
                <a:solidFill>
                  <a:schemeClr val="dk1"/>
                </a:solidFill>
                <a:latin typeface="Arial"/>
                <a:ea typeface="Arial"/>
                <a:cs typeface="Arial"/>
                <a:sym typeface="Arial"/>
              </a:rPr>
              <a:t>Less money to buy things! </a:t>
            </a:r>
            <a:endParaRPr lang="en-US" sz="2200" b="1" i="0" u="none" strike="noStrike" cap="none" dirty="0">
              <a:solidFill>
                <a:schemeClr val="dk1"/>
              </a:solidFill>
              <a:latin typeface="Arial"/>
              <a:ea typeface="Arial"/>
              <a:cs typeface="Arial"/>
              <a:sym typeface="Arial"/>
            </a:endParaRPr>
          </a:p>
        </p:txBody>
      </p:sp>
      <p:cxnSp>
        <p:nvCxnSpPr>
          <p:cNvPr id="18" name="Shape 1048"/>
          <p:cNvCxnSpPr/>
          <p:nvPr/>
        </p:nvCxnSpPr>
        <p:spPr>
          <a:xfrm>
            <a:off x="4959879" y="4032250"/>
            <a:ext cx="1590146" cy="581025"/>
          </a:xfrm>
          <a:prstGeom prst="straightConnector1">
            <a:avLst/>
          </a:prstGeom>
          <a:noFill/>
          <a:ln w="63500" cap="flat" cmpd="sng">
            <a:solidFill>
              <a:schemeClr val="dk1"/>
            </a:solidFill>
            <a:prstDash val="solid"/>
            <a:miter/>
            <a:headEnd type="none" w="med" len="med"/>
            <a:tailEnd type="stealth" w="lg" len="lg"/>
          </a:ln>
        </p:spPr>
      </p:cxnSp>
      <p:pic>
        <p:nvPicPr>
          <p:cNvPr id="8" name="Picture 7"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5569" y="4800599"/>
            <a:ext cx="2682076" cy="1559983"/>
          </a:xfrm>
          <a:prstGeom prst="rect">
            <a:avLst/>
          </a:prstGeom>
        </p:spPr>
      </p:pic>
      <p:cxnSp>
        <p:nvCxnSpPr>
          <p:cNvPr id="20" name="Shape 1047"/>
          <p:cNvCxnSpPr/>
          <p:nvPr/>
        </p:nvCxnSpPr>
        <p:spPr>
          <a:xfrm flipH="1">
            <a:off x="3200400" y="5467347"/>
            <a:ext cx="2815169" cy="0"/>
          </a:xfrm>
          <a:prstGeom prst="straightConnector1">
            <a:avLst/>
          </a:prstGeom>
          <a:noFill/>
          <a:ln w="63500" cap="flat" cmpd="sng">
            <a:solidFill>
              <a:schemeClr val="dk1"/>
            </a:solidFill>
            <a:prstDash val="solid"/>
            <a:miter/>
            <a:headEnd type="none" w="med" len="med"/>
            <a:tailEnd type="stealth" w="lg" len="lg"/>
          </a:ln>
        </p:spPr>
      </p:cxnSp>
      <p:sp>
        <p:nvSpPr>
          <p:cNvPr id="23" name="Shape 1046"/>
          <p:cNvSpPr txBox="1"/>
          <p:nvPr/>
        </p:nvSpPr>
        <p:spPr>
          <a:xfrm>
            <a:off x="6526213" y="4032250"/>
            <a:ext cx="2617787" cy="7683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200" b="1" dirty="0" smtClean="0">
                <a:solidFill>
                  <a:schemeClr val="dk1"/>
                </a:solidFill>
                <a:latin typeface="Arial"/>
                <a:ea typeface="Arial"/>
                <a:cs typeface="Arial"/>
                <a:sym typeface="Arial"/>
              </a:rPr>
              <a:t>Business have to fire people.</a:t>
            </a:r>
            <a:endParaRPr lang="en-US" sz="2200" b="1" i="0" u="none" strike="noStrike" cap="none" dirty="0">
              <a:solidFill>
                <a:schemeClr val="dk1"/>
              </a:solidFill>
              <a:latin typeface="Arial"/>
              <a:ea typeface="Arial"/>
              <a:cs typeface="Arial"/>
              <a:sym typeface="Arial"/>
            </a:endParaRPr>
          </a:p>
        </p:txBody>
      </p:sp>
      <p:cxnSp>
        <p:nvCxnSpPr>
          <p:cNvPr id="24" name="Shape 1043"/>
          <p:cNvCxnSpPr/>
          <p:nvPr/>
        </p:nvCxnSpPr>
        <p:spPr>
          <a:xfrm flipH="1">
            <a:off x="3549122" y="3371057"/>
            <a:ext cx="1607607" cy="928686"/>
          </a:xfrm>
          <a:prstGeom prst="straightConnector1">
            <a:avLst/>
          </a:prstGeom>
          <a:noFill/>
          <a:ln w="76200" cap="flat" cmpd="sng">
            <a:solidFill>
              <a:srgbClr val="FF0000"/>
            </a:solidFill>
            <a:prstDash val="solid"/>
            <a:miter/>
            <a:headEnd type="none" w="med" len="med"/>
            <a:tailEnd type="none" w="med" len="med"/>
          </a:ln>
        </p:spPr>
      </p:cxnSp>
    </p:spTree>
    <p:extLst>
      <p:ext uri="{BB962C8B-B14F-4D97-AF65-F5344CB8AC3E}">
        <p14:creationId xmlns:p14="http://schemas.microsoft.com/office/powerpoint/2010/main" val="220111843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Shape 1064"/>
          <p:cNvSpPr txBox="1"/>
          <p:nvPr/>
        </p:nvSpPr>
        <p:spPr>
          <a:xfrm>
            <a:off x="609600" y="1473200"/>
            <a:ext cx="8021636" cy="1477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bin"/>
                <a:ea typeface="Cabin"/>
                <a:cs typeface="Cabin"/>
                <a:sym typeface="Cabin"/>
              </a:rPr>
              <a:t> </a:t>
            </a:r>
            <a:r>
              <a:rPr lang="en-US" sz="2800" b="0" i="0" u="none" strike="noStrike" cap="none" dirty="0">
                <a:solidFill>
                  <a:schemeClr val="dk1"/>
                </a:solidFill>
                <a:latin typeface="Cabin"/>
                <a:ea typeface="Cabin"/>
                <a:cs typeface="Cabin"/>
                <a:sym typeface="Cabin"/>
              </a:rPr>
              <a:t>Mass consumerism (obsession with buying) of </a:t>
            </a:r>
          </a:p>
          <a:p>
            <a:pPr marL="0" marR="0" lvl="0" indent="0" algn="l" rtl="0">
              <a:lnSpc>
                <a:spcPct val="100000"/>
              </a:lnSpc>
              <a:spcBef>
                <a:spcPts val="0"/>
              </a:spcBef>
              <a:spcAft>
                <a:spcPts val="0"/>
              </a:spcAft>
              <a:buClr>
                <a:schemeClr val="dk1"/>
              </a:buClr>
              <a:buSzPct val="25000"/>
              <a:buFont typeface="Cabin"/>
              <a:buNone/>
            </a:pPr>
            <a:r>
              <a:rPr lang="en-US" sz="2800" b="0" i="0" u="none" strike="noStrike" cap="none" dirty="0">
                <a:solidFill>
                  <a:schemeClr val="dk1"/>
                </a:solidFill>
                <a:latin typeface="Cabin"/>
                <a:ea typeface="Cabin"/>
                <a:cs typeface="Cabin"/>
                <a:sym typeface="Cabin"/>
              </a:rPr>
              <a:t>  the 1920s led factories to </a:t>
            </a:r>
            <a:r>
              <a:rPr lang="en-US" sz="2800" b="1" i="0" u="none" strike="noStrike" cap="none" dirty="0">
                <a:solidFill>
                  <a:schemeClr val="dk1"/>
                </a:solidFill>
                <a:latin typeface="Cabin"/>
                <a:ea typeface="Cabin"/>
                <a:cs typeface="Cabin"/>
                <a:sym typeface="Cabin"/>
              </a:rPr>
              <a:t>overproduce </a:t>
            </a:r>
            <a:r>
              <a:rPr lang="en-US" sz="2800" b="0" i="0" u="none" strike="noStrike" cap="none" dirty="0">
                <a:solidFill>
                  <a:schemeClr val="dk1"/>
                </a:solidFill>
                <a:latin typeface="Cabin"/>
                <a:ea typeface="Cabin"/>
                <a:cs typeface="Cabin"/>
                <a:sym typeface="Cabin"/>
              </a:rPr>
              <a:t>or    </a:t>
            </a:r>
          </a:p>
          <a:p>
            <a:pPr marL="0" marR="0" lvl="0" indent="0" algn="l" rtl="0">
              <a:lnSpc>
                <a:spcPct val="100000"/>
              </a:lnSpc>
              <a:spcBef>
                <a:spcPts val="0"/>
              </a:spcBef>
              <a:spcAft>
                <a:spcPts val="0"/>
              </a:spcAft>
              <a:buClr>
                <a:schemeClr val="dk1"/>
              </a:buClr>
              <a:buSzPct val="25000"/>
              <a:buFont typeface="Cabin"/>
              <a:buNone/>
            </a:pPr>
            <a:r>
              <a:rPr lang="en-US" sz="2800" b="0" i="0" u="none" strike="noStrike" cap="none" dirty="0">
                <a:solidFill>
                  <a:schemeClr val="dk1"/>
                </a:solidFill>
                <a:latin typeface="Cabin"/>
                <a:ea typeface="Cabin"/>
                <a:cs typeface="Cabin"/>
                <a:sym typeface="Cabin"/>
              </a:rPr>
              <a:t>  make more goods than were sold.   </a:t>
            </a:r>
          </a:p>
        </p:txBody>
      </p:sp>
      <p:sp>
        <p:nvSpPr>
          <p:cNvPr id="1065" name="Shape 1065"/>
          <p:cNvSpPr txBox="1"/>
          <p:nvPr/>
        </p:nvSpPr>
        <p:spPr>
          <a:xfrm>
            <a:off x="609600" y="2985028"/>
            <a:ext cx="8534399" cy="8318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bin"/>
                <a:ea typeface="Cabin"/>
                <a:cs typeface="Cabin"/>
                <a:sym typeface="Cabin"/>
              </a:rPr>
              <a:t> </a:t>
            </a:r>
            <a:r>
              <a:rPr lang="en-US" sz="2800" b="0" i="0" u="none" strike="noStrike" cap="none" dirty="0">
                <a:solidFill>
                  <a:schemeClr val="dk1"/>
                </a:solidFill>
                <a:latin typeface="Cabin"/>
                <a:ea typeface="Cabin"/>
                <a:cs typeface="Cabin"/>
                <a:sym typeface="Cabin"/>
              </a:rPr>
              <a:t>Lack of government interference in the economy? </a:t>
            </a:r>
          </a:p>
          <a:p>
            <a:pPr marL="0" marR="0" lvl="0" indent="0" algn="l" rtl="0">
              <a:lnSpc>
                <a:spcPct val="100000"/>
              </a:lnSpc>
              <a:spcBef>
                <a:spcPts val="0"/>
              </a:spcBef>
              <a:spcAft>
                <a:spcPts val="0"/>
              </a:spcAft>
              <a:buNone/>
            </a:pPr>
            <a:endParaRPr sz="3000" b="0" i="0" u="none" strike="noStrike" cap="none" dirty="0">
              <a:solidFill>
                <a:schemeClr val="dk1"/>
              </a:solidFill>
              <a:latin typeface="Cabin"/>
              <a:ea typeface="Cabin"/>
              <a:cs typeface="Cabin"/>
              <a:sym typeface="Cabin"/>
            </a:endParaRPr>
          </a:p>
        </p:txBody>
      </p:sp>
      <p:sp>
        <p:nvSpPr>
          <p:cNvPr id="1066" name="Shape 1066"/>
          <p:cNvSpPr txBox="1"/>
          <p:nvPr/>
        </p:nvSpPr>
        <p:spPr>
          <a:xfrm>
            <a:off x="454025" y="336550"/>
            <a:ext cx="8461375" cy="6778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800" b="1" i="0" u="none" strike="noStrike" cap="none">
                <a:solidFill>
                  <a:schemeClr val="dk1"/>
                </a:solidFill>
                <a:latin typeface="Arial"/>
                <a:ea typeface="Arial"/>
                <a:cs typeface="Arial"/>
                <a:sym typeface="Arial"/>
              </a:rPr>
              <a:t>Let’s not blame it all on the BANKS!</a:t>
            </a:r>
            <a:r>
              <a:rPr lang="en-US" sz="1800" b="0" i="0" u="none" strike="noStrike" cap="none">
                <a:solidFill>
                  <a:schemeClr val="dk1"/>
                </a:solidFill>
                <a:latin typeface="Arial"/>
                <a:ea typeface="Arial"/>
                <a:cs typeface="Arial"/>
                <a:sym typeface="Arial"/>
              </a:rPr>
              <a:t>!</a:t>
            </a:r>
          </a:p>
        </p:txBody>
      </p:sp>
      <p:pic>
        <p:nvPicPr>
          <p:cNvPr id="1067" name="Shape 1067"/>
          <p:cNvPicPr preferRelativeResize="0"/>
          <p:nvPr/>
        </p:nvPicPr>
        <p:blipFill rotWithShape="1">
          <a:blip r:embed="rId3">
            <a:alphaModFix/>
          </a:blip>
          <a:srcRect/>
          <a:stretch/>
        </p:blipFill>
        <p:spPr>
          <a:xfrm>
            <a:off x="0" y="4032250"/>
            <a:ext cx="3659186" cy="2825749"/>
          </a:xfrm>
          <a:prstGeom prst="rect">
            <a:avLst/>
          </a:prstGeom>
          <a:noFill/>
          <a:ln>
            <a:noFill/>
          </a:ln>
        </p:spPr>
      </p:pic>
      <p:pic>
        <p:nvPicPr>
          <p:cNvPr id="1068" name="Shape 1068"/>
          <p:cNvPicPr preferRelativeResize="0"/>
          <p:nvPr/>
        </p:nvPicPr>
        <p:blipFill rotWithShape="1">
          <a:blip r:embed="rId4">
            <a:alphaModFix/>
          </a:blip>
          <a:srcRect l="1795" t="1396" r="3589" b="2795"/>
          <a:stretch/>
        </p:blipFill>
        <p:spPr>
          <a:xfrm>
            <a:off x="3659187" y="4032250"/>
            <a:ext cx="2173287" cy="2825749"/>
          </a:xfrm>
          <a:prstGeom prst="rect">
            <a:avLst/>
          </a:prstGeom>
          <a:noFill/>
          <a:ln>
            <a:noFill/>
          </a:ln>
        </p:spPr>
      </p:pic>
      <p:pic>
        <p:nvPicPr>
          <p:cNvPr id="1069" name="Shape 1069"/>
          <p:cNvPicPr preferRelativeResize="0"/>
          <p:nvPr/>
        </p:nvPicPr>
        <p:blipFill rotWithShape="1">
          <a:blip r:embed="rId5">
            <a:alphaModFix/>
          </a:blip>
          <a:srcRect/>
          <a:stretch/>
        </p:blipFill>
        <p:spPr>
          <a:xfrm>
            <a:off x="5837237" y="4032250"/>
            <a:ext cx="3306762" cy="2825749"/>
          </a:xfrm>
          <a:prstGeom prst="rect">
            <a:avLst/>
          </a:prstGeom>
          <a:noFill/>
          <a:ln>
            <a:noFill/>
          </a:ln>
        </p:spPr>
      </p:pic>
    </p:spTree>
    <p:extLst>
      <p:ext uri="{BB962C8B-B14F-4D97-AF65-F5344CB8AC3E}">
        <p14:creationId xmlns:p14="http://schemas.microsoft.com/office/powerpoint/2010/main" val="239967052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4933" y="1240135"/>
            <a:ext cx="8229600" cy="1754327"/>
          </a:xfrm>
          <a:prstGeom prst="rect">
            <a:avLst/>
          </a:prstGeom>
          <a:ln>
            <a:solidFill>
              <a:srgbClr val="000000"/>
            </a:solidFill>
          </a:ln>
        </p:spPr>
        <p:txBody>
          <a:bodyPr wrap="square">
            <a:spAutoFit/>
          </a:bodyPr>
          <a:lstStyle/>
          <a:p>
            <a:pPr algn="ctr"/>
            <a:r>
              <a:rPr lang="en-US" sz="3600" dirty="0"/>
              <a:t>What do you know about and/or remember from analyzing advertisements about the 1920s in America</a:t>
            </a:r>
            <a:r>
              <a:rPr lang="en-US" sz="3600" dirty="0" smtClean="0"/>
              <a:t>?</a:t>
            </a:r>
            <a:endParaRPr lang="en-US" sz="3600" dirty="0"/>
          </a:p>
        </p:txBody>
      </p:sp>
      <p:pic>
        <p:nvPicPr>
          <p:cNvPr id="5" name="Picture 4"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8800" y="1"/>
            <a:ext cx="965200" cy="725428"/>
          </a:xfrm>
          <a:prstGeom prst="rect">
            <a:avLst/>
          </a:prstGeom>
        </p:spPr>
      </p:pic>
    </p:spTree>
    <p:extLst>
      <p:ext uri="{BB962C8B-B14F-4D97-AF65-F5344CB8AC3E}">
        <p14:creationId xmlns:p14="http://schemas.microsoft.com/office/powerpoint/2010/main" val="272795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729" y="353483"/>
            <a:ext cx="4340392" cy="5979583"/>
          </a:xfrm>
          <a:prstGeom prst="rect">
            <a:avLst/>
          </a:prstGeom>
          <a:ln w="28575" cmpd="sng">
            <a:solidFill>
              <a:schemeClr val="tx1"/>
            </a:solidFill>
          </a:ln>
        </p:spPr>
      </p:pic>
    </p:spTree>
    <p:extLst>
      <p:ext uri="{BB962C8B-B14F-4D97-AF65-F5344CB8AC3E}">
        <p14:creationId xmlns:p14="http://schemas.microsoft.com/office/powerpoint/2010/main" val="277269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4235256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2399"/>
            <a:ext cx="9134963" cy="6485467"/>
          </a:xfrm>
          <a:prstGeom prst="rect">
            <a:avLst/>
          </a:prstGeom>
        </p:spPr>
      </p:pic>
      <p:sp>
        <p:nvSpPr>
          <p:cNvPr id="5" name="TextBox 4"/>
          <p:cNvSpPr txBox="1"/>
          <p:nvPr/>
        </p:nvSpPr>
        <p:spPr>
          <a:xfrm>
            <a:off x="5063067" y="3725333"/>
            <a:ext cx="4071895" cy="1692771"/>
          </a:xfrm>
          <a:prstGeom prst="rect">
            <a:avLst/>
          </a:prstGeom>
          <a:solidFill>
            <a:schemeClr val="bg1"/>
          </a:solidFill>
          <a:ln>
            <a:solidFill>
              <a:srgbClr val="000000"/>
            </a:solidFill>
          </a:ln>
        </p:spPr>
        <p:txBody>
          <a:bodyPr wrap="square" rtlCol="0">
            <a:spAutoFit/>
          </a:bodyPr>
          <a:lstStyle/>
          <a:p>
            <a:r>
              <a:rPr lang="en-US" sz="2600" dirty="0" smtClean="0"/>
              <a:t>Henry Ford installs the first moving </a:t>
            </a:r>
            <a:r>
              <a:rPr lang="en-US" sz="2600" b="1" dirty="0" smtClean="0"/>
              <a:t>assembly line </a:t>
            </a:r>
            <a:r>
              <a:rPr lang="en-US" sz="2600" dirty="0" smtClean="0"/>
              <a:t>for the mass production of an entire automobile. </a:t>
            </a:r>
            <a:endParaRPr lang="en-US" sz="2600" dirty="0"/>
          </a:p>
        </p:txBody>
      </p:sp>
      <p:pic>
        <p:nvPicPr>
          <p:cNvPr id="6" name="Picture 5"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5600" y="0"/>
            <a:ext cx="1168400" cy="857514"/>
          </a:xfrm>
          <a:prstGeom prst="rect">
            <a:avLst/>
          </a:prstGeom>
        </p:spPr>
      </p:pic>
    </p:spTree>
    <p:extLst>
      <p:ext uri="{BB962C8B-B14F-4D97-AF65-F5344CB8AC3E}">
        <p14:creationId xmlns:p14="http://schemas.microsoft.com/office/powerpoint/2010/main" val="349374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967" name="Shape 967"/>
          <p:cNvPicPr preferRelativeResize="0"/>
          <p:nvPr/>
        </p:nvPicPr>
        <p:blipFill rotWithShape="1">
          <a:blip r:embed="rId3">
            <a:alphaModFix amt="49018"/>
          </a:blip>
          <a:srcRect r="51429"/>
          <a:stretch/>
        </p:blipFill>
        <p:spPr>
          <a:xfrm>
            <a:off x="84667" y="0"/>
            <a:ext cx="9144000" cy="6858000"/>
          </a:xfrm>
          <a:prstGeom prst="rect">
            <a:avLst/>
          </a:prstGeom>
          <a:noFill/>
          <a:ln>
            <a:noFill/>
          </a:ln>
        </p:spPr>
      </p:pic>
      <p:sp>
        <p:nvSpPr>
          <p:cNvPr id="968" name="Shape 968"/>
          <p:cNvSpPr txBox="1"/>
          <p:nvPr/>
        </p:nvSpPr>
        <p:spPr>
          <a:xfrm>
            <a:off x="738187" y="1925636"/>
            <a:ext cx="7762875" cy="5540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Short Stack"/>
              <a:buNone/>
            </a:pPr>
            <a:r>
              <a:rPr lang="en-US" sz="3000" b="0" i="0" u="none" strike="noStrike" cap="none" dirty="0">
                <a:solidFill>
                  <a:schemeClr val="dk1"/>
                </a:solidFill>
                <a:latin typeface="Short Stack"/>
                <a:ea typeface="Short Stack"/>
                <a:cs typeface="Short Stack"/>
                <a:sym typeface="Short Stack"/>
              </a:rPr>
              <a:t>Explosion of manufacturing and production </a:t>
            </a:r>
          </a:p>
        </p:txBody>
      </p:sp>
      <p:sp>
        <p:nvSpPr>
          <p:cNvPr id="969" name="Shape 969"/>
          <p:cNvSpPr txBox="1"/>
          <p:nvPr/>
        </p:nvSpPr>
        <p:spPr>
          <a:xfrm>
            <a:off x="738187" y="1371600"/>
            <a:ext cx="5730875" cy="5540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Short Stack"/>
              <a:buNone/>
            </a:pPr>
            <a:r>
              <a:rPr lang="en-US" sz="3000" b="0" i="0" u="none" strike="noStrike" cap="none">
                <a:solidFill>
                  <a:schemeClr val="dk1"/>
                </a:solidFill>
                <a:latin typeface="Short Stack"/>
                <a:ea typeface="Short Stack"/>
                <a:cs typeface="Short Stack"/>
                <a:sym typeface="Short Stack"/>
              </a:rPr>
              <a:t>The second industrial revolution </a:t>
            </a:r>
          </a:p>
        </p:txBody>
      </p:sp>
      <p:sp>
        <p:nvSpPr>
          <p:cNvPr id="970" name="Shape 970"/>
          <p:cNvSpPr txBox="1"/>
          <p:nvPr/>
        </p:nvSpPr>
        <p:spPr>
          <a:xfrm>
            <a:off x="738187" y="2479675"/>
            <a:ext cx="8151811" cy="5540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Short Stack"/>
              <a:buNone/>
            </a:pPr>
            <a:r>
              <a:rPr lang="en-US" sz="3000" b="0" i="0" u="none" strike="noStrike" cap="none">
                <a:solidFill>
                  <a:schemeClr val="dk1"/>
                </a:solidFill>
                <a:latin typeface="Short Stack"/>
                <a:ea typeface="Short Stack"/>
                <a:cs typeface="Short Stack"/>
                <a:sym typeface="Short Stack"/>
              </a:rPr>
              <a:t>Obsession with buying </a:t>
            </a:r>
            <a:r>
              <a:rPr lang="en-US" sz="2100" b="0" i="0" u="none" strike="noStrike" cap="none">
                <a:solidFill>
                  <a:schemeClr val="dk1"/>
                </a:solidFill>
                <a:latin typeface="Short Stack"/>
                <a:ea typeface="Short Stack"/>
                <a:cs typeface="Short Stack"/>
                <a:sym typeface="Short Stack"/>
              </a:rPr>
              <a:t>(mass consumerism of the 1920s) </a:t>
            </a:r>
          </a:p>
        </p:txBody>
      </p:sp>
      <p:sp>
        <p:nvSpPr>
          <p:cNvPr id="971" name="Shape 971"/>
          <p:cNvSpPr txBox="1"/>
          <p:nvPr/>
        </p:nvSpPr>
        <p:spPr>
          <a:xfrm>
            <a:off x="258762" y="2511425"/>
            <a:ext cx="479425" cy="5222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a:t>
            </a:r>
          </a:p>
        </p:txBody>
      </p:sp>
      <p:cxnSp>
        <p:nvCxnSpPr>
          <p:cNvPr id="972" name="Shape 972"/>
          <p:cNvCxnSpPr/>
          <p:nvPr/>
        </p:nvCxnSpPr>
        <p:spPr>
          <a:xfrm>
            <a:off x="258762" y="3033711"/>
            <a:ext cx="8631237" cy="1587"/>
          </a:xfrm>
          <a:prstGeom prst="straightConnector1">
            <a:avLst/>
          </a:prstGeom>
          <a:noFill/>
          <a:ln w="25400" cap="flat" cmpd="sng">
            <a:solidFill>
              <a:schemeClr val="dk1"/>
            </a:solidFill>
            <a:prstDash val="solid"/>
            <a:miter/>
            <a:headEnd type="none" w="med" len="med"/>
            <a:tailEnd type="none" w="med" len="med"/>
          </a:ln>
        </p:spPr>
      </p:cxnSp>
      <p:sp>
        <p:nvSpPr>
          <p:cNvPr id="973" name="Shape 973"/>
          <p:cNvSpPr txBox="1"/>
          <p:nvPr/>
        </p:nvSpPr>
        <p:spPr>
          <a:xfrm>
            <a:off x="738187" y="3213100"/>
            <a:ext cx="8151811"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7200" b="0" i="0" u="none" strike="noStrike" cap="none" dirty="0">
                <a:solidFill>
                  <a:schemeClr val="dk1"/>
                </a:solidFill>
                <a:latin typeface="Arial"/>
                <a:ea typeface="Arial"/>
                <a:cs typeface="Arial"/>
                <a:sym typeface="Arial"/>
              </a:rPr>
              <a:t>BOOM</a:t>
            </a:r>
            <a:r>
              <a:rPr lang="en-US" sz="1800" b="0" i="0" u="none" strike="noStrike" cap="none" dirty="0">
                <a:solidFill>
                  <a:schemeClr val="dk1"/>
                </a:solidFill>
                <a:latin typeface="Arial"/>
                <a:ea typeface="Arial"/>
                <a:cs typeface="Arial"/>
                <a:sym typeface="Arial"/>
              </a:rPr>
              <a:t>: a period of great </a:t>
            </a:r>
            <a:r>
              <a:rPr lang="en-US" sz="1800" b="0" i="0" u="sng" strike="noStrike" cap="none" dirty="0">
                <a:solidFill>
                  <a:schemeClr val="dk1"/>
                </a:solidFill>
                <a:latin typeface="Arial"/>
                <a:ea typeface="Arial"/>
                <a:cs typeface="Arial"/>
                <a:sym typeface="Arial"/>
              </a:rPr>
              <a:t>prosperity</a:t>
            </a:r>
          </a:p>
        </p:txBody>
      </p:sp>
      <p:cxnSp>
        <p:nvCxnSpPr>
          <p:cNvPr id="975" name="Shape 975"/>
          <p:cNvCxnSpPr/>
          <p:nvPr/>
        </p:nvCxnSpPr>
        <p:spPr>
          <a:xfrm rot="5400000">
            <a:off x="6298406" y="4583906"/>
            <a:ext cx="342899" cy="1587"/>
          </a:xfrm>
          <a:prstGeom prst="straightConnector1">
            <a:avLst/>
          </a:prstGeom>
          <a:noFill/>
          <a:ln w="25400" cap="flat" cmpd="sng">
            <a:solidFill>
              <a:schemeClr val="dk1"/>
            </a:solidFill>
            <a:prstDash val="solid"/>
            <a:miter/>
            <a:headEnd type="none" w="med" len="med"/>
            <a:tailEnd type="stealth" w="lg" len="lg"/>
          </a:ln>
        </p:spPr>
      </p:cxnSp>
      <p:sp>
        <p:nvSpPr>
          <p:cNvPr id="976" name="Shape 976"/>
          <p:cNvSpPr txBox="1"/>
          <p:nvPr/>
        </p:nvSpPr>
        <p:spPr>
          <a:xfrm>
            <a:off x="6116637" y="4756150"/>
            <a:ext cx="2384424"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dirty="0">
                <a:solidFill>
                  <a:schemeClr val="dk1"/>
                </a:solidFill>
                <a:latin typeface="Arial"/>
                <a:ea typeface="Arial"/>
                <a:cs typeface="Arial"/>
                <a:sym typeface="Arial"/>
              </a:rPr>
              <a:t>Things are good </a:t>
            </a:r>
          </a:p>
        </p:txBody>
      </p:sp>
      <p:sp>
        <p:nvSpPr>
          <p:cNvPr id="977" name="Shape 977"/>
          <p:cNvSpPr txBox="1"/>
          <p:nvPr/>
        </p:nvSpPr>
        <p:spPr>
          <a:xfrm>
            <a:off x="3794125" y="195527"/>
            <a:ext cx="1641475" cy="6619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700" b="1" i="0" u="none" strike="noStrike" cap="none" dirty="0">
                <a:solidFill>
                  <a:schemeClr val="dk1"/>
                </a:solidFill>
                <a:latin typeface="Arial"/>
                <a:ea typeface="Arial"/>
                <a:cs typeface="Arial"/>
                <a:sym typeface="Arial"/>
              </a:rPr>
              <a:t> 1920s</a:t>
            </a:r>
          </a:p>
        </p:txBody>
      </p:sp>
      <p:pic>
        <p:nvPicPr>
          <p:cNvPr id="2" name="Picture 1"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5600" y="0"/>
            <a:ext cx="1168400" cy="857514"/>
          </a:xfrm>
          <a:prstGeom prst="rect">
            <a:avLst/>
          </a:prstGeom>
        </p:spPr>
      </p:pic>
      <p:pic>
        <p:nvPicPr>
          <p:cNvPr id="14" name="Shape 1087"/>
          <p:cNvPicPr preferRelativeResize="0"/>
          <p:nvPr/>
        </p:nvPicPr>
        <p:blipFill rotWithShape="1">
          <a:blip r:embed="rId5">
            <a:alphaModFix/>
          </a:blip>
          <a:srcRect/>
          <a:stretch/>
        </p:blipFill>
        <p:spPr>
          <a:xfrm>
            <a:off x="738187" y="606014"/>
            <a:ext cx="7590922" cy="5623724"/>
          </a:xfrm>
          <a:prstGeom prst="rect">
            <a:avLst/>
          </a:prstGeom>
          <a:noFill/>
          <a:ln>
            <a:noFill/>
          </a:ln>
        </p:spPr>
      </p:pic>
    </p:spTree>
    <p:extLst>
      <p:ext uri="{BB962C8B-B14F-4D97-AF65-F5344CB8AC3E}">
        <p14:creationId xmlns:p14="http://schemas.microsoft.com/office/powerpoint/2010/main" val="79021719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 grpId="0"/>
      <p:bldP spid="9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Shape 983"/>
          <p:cNvSpPr txBox="1"/>
          <p:nvPr/>
        </p:nvSpPr>
        <p:spPr>
          <a:xfrm>
            <a:off x="595312" y="971550"/>
            <a:ext cx="8012111" cy="3262312"/>
          </a:xfrm>
          <a:prstGeom prst="rect">
            <a:avLst/>
          </a:prstGeom>
          <a:no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a:solidFill>
                  <a:schemeClr val="dk1"/>
                </a:solidFill>
                <a:latin typeface="Calibri"/>
                <a:ea typeface="Calibri"/>
                <a:cs typeface="Calibri"/>
                <a:sym typeface="Calibri"/>
              </a:rPr>
              <a:t>"This is our proudest boast: 'The American citizen has more comforts and conveniences than kings had two hundred years ago.'"  </a:t>
            </a:r>
          </a:p>
          <a:p>
            <a:pPr marL="0" marR="0" lvl="0" indent="0" algn="l" rtl="0">
              <a:lnSpc>
                <a:spcPct val="100000"/>
              </a:lnSpc>
              <a:spcBef>
                <a:spcPts val="0"/>
              </a:spcBef>
              <a:spcAft>
                <a:spcPts val="0"/>
              </a:spcAft>
              <a:buClr>
                <a:schemeClr val="dk1"/>
              </a:buClr>
              <a:buFont typeface="Calibri"/>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Samuel Strauss, 1924</a:t>
            </a:r>
          </a:p>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559228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pic>
        <p:nvPicPr>
          <p:cNvPr id="989" name="Shape 989"/>
          <p:cNvPicPr preferRelativeResize="0"/>
          <p:nvPr/>
        </p:nvPicPr>
        <p:blipFill rotWithShape="1">
          <a:blip r:embed="rId3">
            <a:alphaModFix amt="32155"/>
          </a:blip>
          <a:srcRect l="51118"/>
          <a:stretch/>
        </p:blipFill>
        <p:spPr>
          <a:xfrm>
            <a:off x="0" y="-65086"/>
            <a:ext cx="9144000" cy="6988175"/>
          </a:xfrm>
          <a:prstGeom prst="rect">
            <a:avLst/>
          </a:prstGeom>
          <a:noFill/>
          <a:ln>
            <a:noFill/>
          </a:ln>
        </p:spPr>
      </p:pic>
      <p:pic>
        <p:nvPicPr>
          <p:cNvPr id="990" name="Shape 990"/>
          <p:cNvPicPr preferRelativeResize="0"/>
          <p:nvPr/>
        </p:nvPicPr>
        <p:blipFill rotWithShape="1">
          <a:blip r:embed="rId4">
            <a:alphaModFix/>
          </a:blip>
          <a:srcRect/>
          <a:stretch/>
        </p:blipFill>
        <p:spPr>
          <a:xfrm>
            <a:off x="1147763" y="952623"/>
            <a:ext cx="3332732" cy="2628776"/>
          </a:xfrm>
          <a:prstGeom prst="rect">
            <a:avLst/>
          </a:prstGeom>
          <a:noFill/>
          <a:ln>
            <a:noFill/>
          </a:ln>
        </p:spPr>
      </p:pic>
      <p:pic>
        <p:nvPicPr>
          <p:cNvPr id="991" name="Shape 991"/>
          <p:cNvPicPr preferRelativeResize="0"/>
          <p:nvPr/>
        </p:nvPicPr>
        <p:blipFill rotWithShape="1">
          <a:blip r:embed="rId5">
            <a:alphaModFix/>
          </a:blip>
          <a:srcRect/>
          <a:stretch/>
        </p:blipFill>
        <p:spPr>
          <a:xfrm>
            <a:off x="3579812" y="3792537"/>
            <a:ext cx="3832225" cy="2894011"/>
          </a:xfrm>
          <a:prstGeom prst="rect">
            <a:avLst/>
          </a:prstGeom>
          <a:noFill/>
          <a:ln>
            <a:noFill/>
          </a:ln>
        </p:spPr>
      </p:pic>
      <p:pic>
        <p:nvPicPr>
          <p:cNvPr id="992" name="Shape 992"/>
          <p:cNvPicPr preferRelativeResize="0"/>
          <p:nvPr/>
        </p:nvPicPr>
        <p:blipFill rotWithShape="1">
          <a:blip r:embed="rId6">
            <a:alphaModFix/>
          </a:blip>
          <a:srcRect/>
          <a:stretch/>
        </p:blipFill>
        <p:spPr>
          <a:xfrm>
            <a:off x="4921487" y="661986"/>
            <a:ext cx="2179900" cy="2919413"/>
          </a:xfrm>
          <a:prstGeom prst="rect">
            <a:avLst/>
          </a:prstGeom>
          <a:noFill/>
          <a:ln>
            <a:noFill/>
          </a:ln>
        </p:spPr>
      </p:pic>
      <p:pic>
        <p:nvPicPr>
          <p:cNvPr id="993" name="Shape 993"/>
          <p:cNvPicPr preferRelativeResize="0"/>
          <p:nvPr/>
        </p:nvPicPr>
        <p:blipFill rotWithShape="1">
          <a:blip r:embed="rId7">
            <a:alphaModFix/>
          </a:blip>
          <a:srcRect/>
          <a:stretch/>
        </p:blipFill>
        <p:spPr>
          <a:xfrm>
            <a:off x="785812" y="3792537"/>
            <a:ext cx="2625724" cy="2155824"/>
          </a:xfrm>
          <a:prstGeom prst="rect">
            <a:avLst/>
          </a:prstGeom>
          <a:noFill/>
          <a:ln>
            <a:noFill/>
          </a:ln>
        </p:spPr>
      </p:pic>
      <p:sp>
        <p:nvSpPr>
          <p:cNvPr id="994" name="Shape 994"/>
          <p:cNvSpPr txBox="1"/>
          <p:nvPr/>
        </p:nvSpPr>
        <p:spPr>
          <a:xfrm>
            <a:off x="917044" y="3122609"/>
            <a:ext cx="6766455" cy="652464"/>
          </a:xfrm>
          <a:prstGeom prst="rect">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000" b="1" i="0" u="none" strike="noStrike" cap="none" dirty="0">
                <a:solidFill>
                  <a:schemeClr val="dk1"/>
                </a:solidFill>
                <a:latin typeface="Arial Hebrew"/>
                <a:ea typeface="Arial"/>
                <a:cs typeface="Arial Hebrew"/>
                <a:sym typeface="Arial"/>
              </a:rPr>
              <a:t>THE GREAT </a:t>
            </a:r>
            <a:r>
              <a:rPr lang="en-US" sz="3000" b="1" i="0" u="none" strike="noStrike" cap="none" dirty="0" smtClean="0">
                <a:solidFill>
                  <a:schemeClr val="dk1"/>
                </a:solidFill>
                <a:latin typeface="Arial Hebrew"/>
                <a:ea typeface="Arial"/>
                <a:cs typeface="Arial Hebrew"/>
                <a:sym typeface="Arial"/>
              </a:rPr>
              <a:t>DEPRESSION BEGINS </a:t>
            </a:r>
            <a:endParaRPr lang="en-US" sz="3000" b="1" i="0" u="none" strike="noStrike" cap="none" dirty="0">
              <a:solidFill>
                <a:schemeClr val="dk1"/>
              </a:solidFill>
              <a:latin typeface="Arial Hebrew"/>
              <a:ea typeface="Arial"/>
              <a:cs typeface="Arial Hebrew"/>
              <a:sym typeface="Arial"/>
            </a:endParaRPr>
          </a:p>
        </p:txBody>
      </p:sp>
      <p:sp>
        <p:nvSpPr>
          <p:cNvPr id="995" name="Shape 995"/>
          <p:cNvSpPr txBox="1"/>
          <p:nvPr/>
        </p:nvSpPr>
        <p:spPr>
          <a:xfrm>
            <a:off x="4116735" y="62187"/>
            <a:ext cx="1270000" cy="6619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700" b="1" i="0" u="none" strike="noStrike" cap="none" dirty="0">
                <a:solidFill>
                  <a:schemeClr val="dk1"/>
                </a:solidFill>
                <a:latin typeface="Arial"/>
                <a:ea typeface="Arial"/>
                <a:cs typeface="Arial"/>
                <a:sym typeface="Arial"/>
              </a:rPr>
              <a:t>1929</a:t>
            </a:r>
          </a:p>
        </p:txBody>
      </p:sp>
      <p:pic>
        <p:nvPicPr>
          <p:cNvPr id="9" name="Picture 8" descr="image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5600" y="0"/>
            <a:ext cx="1168400" cy="857514"/>
          </a:xfrm>
          <a:prstGeom prst="rect">
            <a:avLst/>
          </a:prstGeom>
        </p:spPr>
      </p:pic>
    </p:spTree>
    <p:extLst>
      <p:ext uri="{BB962C8B-B14F-4D97-AF65-F5344CB8AC3E}">
        <p14:creationId xmlns:p14="http://schemas.microsoft.com/office/powerpoint/2010/main" val="316446005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pic>
        <p:nvPicPr>
          <p:cNvPr id="1001" name="Shape 1001"/>
          <p:cNvPicPr preferRelativeResize="0"/>
          <p:nvPr/>
        </p:nvPicPr>
        <p:blipFill rotWithShape="1">
          <a:blip r:embed="rId3">
            <a:alphaModFix amt="27057"/>
          </a:blip>
          <a:srcRect l="2400" t="2440" r="2399" b="21966"/>
          <a:stretch/>
        </p:blipFill>
        <p:spPr>
          <a:xfrm>
            <a:off x="0" y="0"/>
            <a:ext cx="9144000" cy="6870700"/>
          </a:xfrm>
          <a:prstGeom prst="rect">
            <a:avLst/>
          </a:prstGeom>
          <a:noFill/>
          <a:ln>
            <a:noFill/>
          </a:ln>
        </p:spPr>
      </p:pic>
      <p:sp>
        <p:nvSpPr>
          <p:cNvPr id="1002" name="Shape 1002"/>
          <p:cNvSpPr txBox="1"/>
          <p:nvPr/>
        </p:nvSpPr>
        <p:spPr>
          <a:xfrm>
            <a:off x="321733" y="118533"/>
            <a:ext cx="8822267" cy="10318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Permanent Marker"/>
              <a:buNone/>
            </a:pPr>
            <a:r>
              <a:rPr lang="en-US" sz="3200" b="0" i="0" u="none" strike="noStrike" cap="none" dirty="0">
                <a:solidFill>
                  <a:schemeClr val="dk1"/>
                </a:solidFill>
                <a:latin typeface="Permanent Marker"/>
                <a:ea typeface="Permanent Marker"/>
                <a:cs typeface="Permanent Marker"/>
                <a:sym typeface="Permanent Marker"/>
              </a:rPr>
              <a:t>So what caused the </a:t>
            </a:r>
            <a:r>
              <a:rPr lang="en-US" sz="4500" b="0" i="0" u="none" strike="noStrike" cap="none" dirty="0">
                <a:solidFill>
                  <a:schemeClr val="dk1"/>
                </a:solidFill>
                <a:latin typeface="Arial"/>
                <a:ea typeface="Arial"/>
                <a:cs typeface="Arial"/>
                <a:sym typeface="Arial"/>
              </a:rPr>
              <a:t>Great Depression</a:t>
            </a:r>
            <a:r>
              <a:rPr lang="en-US" sz="4500" b="0" i="0" u="none" strike="noStrike" cap="none" dirty="0">
                <a:solidFill>
                  <a:schemeClr val="dk1"/>
                </a:solidFill>
                <a:latin typeface="Calibri"/>
                <a:ea typeface="Calibri"/>
                <a:cs typeface="Calibri"/>
                <a:sym typeface="Calibri"/>
              </a:rPr>
              <a:t>? </a:t>
            </a:r>
          </a:p>
        </p:txBody>
      </p:sp>
      <p:sp>
        <p:nvSpPr>
          <p:cNvPr id="1003" name="Shape 1003"/>
          <p:cNvSpPr txBox="1"/>
          <p:nvPr/>
        </p:nvSpPr>
        <p:spPr>
          <a:xfrm>
            <a:off x="609600" y="1381125"/>
            <a:ext cx="8534399" cy="830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Font typeface="Arial"/>
              <a:buChar char="•"/>
            </a:pPr>
            <a:r>
              <a:rPr lang="en-US" sz="3000" b="0" i="0" u="none" strike="noStrike" cap="none" dirty="0">
                <a:solidFill>
                  <a:schemeClr val="dk1"/>
                </a:solidFill>
                <a:latin typeface="Cabin"/>
                <a:ea typeface="Cabin"/>
                <a:cs typeface="Cabin"/>
                <a:sym typeface="Cabin"/>
              </a:rPr>
              <a:t> Duh…the </a:t>
            </a:r>
            <a:r>
              <a:rPr lang="en-US" sz="3000" b="1" i="0" u="none" strike="noStrike" cap="none" dirty="0">
                <a:solidFill>
                  <a:schemeClr val="dk1"/>
                </a:solidFill>
                <a:latin typeface="Cabin"/>
                <a:ea typeface="Cabin"/>
                <a:cs typeface="Cabin"/>
                <a:sym typeface="Cabin"/>
              </a:rPr>
              <a:t>STOCK MARKET CRASH</a:t>
            </a:r>
          </a:p>
          <a:p>
            <a:pPr marL="0" marR="0" lvl="0" indent="0" algn="l" rtl="0">
              <a:lnSpc>
                <a:spcPct val="100000"/>
              </a:lnSpc>
              <a:spcBef>
                <a:spcPts val="0"/>
              </a:spcBef>
              <a:spcAft>
                <a:spcPts val="0"/>
              </a:spcAft>
              <a:buNone/>
            </a:pPr>
            <a:endParaRPr sz="3000" b="0" i="0" u="none" strike="noStrike" cap="none" dirty="0">
              <a:solidFill>
                <a:schemeClr val="dk1"/>
              </a:solidFill>
              <a:latin typeface="Cabin"/>
              <a:ea typeface="Cabin"/>
              <a:cs typeface="Cabin"/>
              <a:sym typeface="Cabin"/>
            </a:endParaRPr>
          </a:p>
        </p:txBody>
      </p:sp>
    </p:spTree>
    <p:extLst>
      <p:ext uri="{BB962C8B-B14F-4D97-AF65-F5344CB8AC3E}">
        <p14:creationId xmlns:p14="http://schemas.microsoft.com/office/powerpoint/2010/main" val="34502238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pic>
        <p:nvPicPr>
          <p:cNvPr id="1009" name="Shape 1009"/>
          <p:cNvPicPr preferRelativeResize="0"/>
          <p:nvPr/>
        </p:nvPicPr>
        <p:blipFill rotWithShape="1">
          <a:blip r:embed="rId3">
            <a:alphaModFix/>
          </a:blip>
          <a:srcRect/>
          <a:stretch/>
        </p:blipFill>
        <p:spPr>
          <a:xfrm>
            <a:off x="0" y="212725"/>
            <a:ext cx="9031286" cy="5994399"/>
          </a:xfrm>
          <a:prstGeom prst="rect">
            <a:avLst/>
          </a:prstGeom>
          <a:noFill/>
          <a:ln>
            <a:noFill/>
          </a:ln>
        </p:spPr>
      </p:pic>
      <p:cxnSp>
        <p:nvCxnSpPr>
          <p:cNvPr id="1010" name="Shape 1010"/>
          <p:cNvCxnSpPr/>
          <p:nvPr/>
        </p:nvCxnSpPr>
        <p:spPr>
          <a:xfrm flipH="1">
            <a:off x="180975" y="1574800"/>
            <a:ext cx="1173692" cy="1074737"/>
          </a:xfrm>
          <a:prstGeom prst="straightConnector1">
            <a:avLst/>
          </a:prstGeom>
          <a:noFill/>
          <a:ln w="25400" cap="flat" cmpd="sng">
            <a:solidFill>
              <a:schemeClr val="dk1"/>
            </a:solidFill>
            <a:prstDash val="solid"/>
            <a:miter/>
            <a:headEnd type="none" w="med" len="med"/>
            <a:tailEnd type="stealth" w="lg" len="lg"/>
          </a:ln>
        </p:spPr>
      </p:cxnSp>
      <p:cxnSp>
        <p:nvCxnSpPr>
          <p:cNvPr id="1011" name="Shape 1011"/>
          <p:cNvCxnSpPr/>
          <p:nvPr/>
        </p:nvCxnSpPr>
        <p:spPr>
          <a:xfrm rot="-5400000" flipH="1">
            <a:off x="6871493" y="1791493"/>
            <a:ext cx="919162" cy="180975"/>
          </a:xfrm>
          <a:prstGeom prst="straightConnector1">
            <a:avLst/>
          </a:prstGeom>
          <a:noFill/>
          <a:ln w="25400" cap="flat" cmpd="sng">
            <a:solidFill>
              <a:schemeClr val="dk1"/>
            </a:solidFill>
            <a:prstDash val="solid"/>
            <a:miter/>
            <a:headEnd type="none" w="med" len="med"/>
            <a:tailEnd type="stealth" w="lg" len="lg"/>
          </a:ln>
        </p:spPr>
      </p:cxnSp>
      <p:sp>
        <p:nvSpPr>
          <p:cNvPr id="1012" name="Shape 1012"/>
          <p:cNvSpPr txBox="1"/>
          <p:nvPr/>
        </p:nvSpPr>
        <p:spPr>
          <a:xfrm>
            <a:off x="5611812" y="893762"/>
            <a:ext cx="2927350" cy="5381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900" b="1" i="0" u="none" strike="noStrike" cap="none">
                <a:solidFill>
                  <a:schemeClr val="dk1"/>
                </a:solidFill>
                <a:latin typeface="Arial"/>
                <a:ea typeface="Arial"/>
                <a:cs typeface="Arial"/>
                <a:sym typeface="Arial"/>
              </a:rPr>
              <a:t>Stock Market Crash</a:t>
            </a:r>
          </a:p>
        </p:txBody>
      </p:sp>
      <p:sp>
        <p:nvSpPr>
          <p:cNvPr id="1013" name="Shape 1013"/>
          <p:cNvSpPr txBox="1"/>
          <p:nvPr/>
        </p:nvSpPr>
        <p:spPr>
          <a:xfrm>
            <a:off x="7216775" y="4387850"/>
            <a:ext cx="1814512" cy="4762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500" b="0" i="0" u="none" strike="noStrike" cap="none">
                <a:solidFill>
                  <a:schemeClr val="dk1"/>
                </a:solidFill>
                <a:latin typeface="Arial"/>
                <a:ea typeface="Arial"/>
                <a:cs typeface="Arial"/>
                <a:sym typeface="Arial"/>
              </a:rPr>
              <a:t>Great Depression</a:t>
            </a:r>
          </a:p>
        </p:txBody>
      </p:sp>
      <p:sp>
        <p:nvSpPr>
          <p:cNvPr id="1014" name="Shape 1014"/>
          <p:cNvSpPr txBox="1"/>
          <p:nvPr/>
        </p:nvSpPr>
        <p:spPr>
          <a:xfrm>
            <a:off x="684212" y="625475"/>
            <a:ext cx="2928937" cy="5381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900" b="1" i="0" u="none" strike="noStrike" cap="none">
                <a:solidFill>
                  <a:schemeClr val="dk1"/>
                </a:solidFill>
                <a:latin typeface="Arial"/>
                <a:ea typeface="Arial"/>
                <a:cs typeface="Arial"/>
                <a:sym typeface="Arial"/>
              </a:rPr>
              <a:t>Earlier Problems??</a:t>
            </a:r>
          </a:p>
        </p:txBody>
      </p:sp>
    </p:spTree>
    <p:extLst>
      <p:ext uri="{BB962C8B-B14F-4D97-AF65-F5344CB8AC3E}">
        <p14:creationId xmlns:p14="http://schemas.microsoft.com/office/powerpoint/2010/main" val="333758818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TotalTime>
  <Words>1195</Words>
  <Application>Microsoft Macintosh PowerPoint</Application>
  <PresentationFormat>On-screen Show (4:3)</PresentationFormat>
  <Paragraphs>59</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Zimdahl</dc:creator>
  <cp:lastModifiedBy>Gregory Zimdahl</cp:lastModifiedBy>
  <cp:revision>12</cp:revision>
  <dcterms:created xsi:type="dcterms:W3CDTF">2016-03-14T11:36:52Z</dcterms:created>
  <dcterms:modified xsi:type="dcterms:W3CDTF">2016-03-14T12:18:18Z</dcterms:modified>
</cp:coreProperties>
</file>